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11" Type="http://schemas.openxmlformats.org/officeDocument/2006/relationships/slide" Target="slides/slide6.xml"/><Relationship Id="rId22" Type="http://schemas.openxmlformats.org/officeDocument/2006/relationships/font" Target="fonts/Nunito-boldItalic.fntdata"/><Relationship Id="rId10" Type="http://schemas.openxmlformats.org/officeDocument/2006/relationships/slide" Target="slides/slide5.xml"/><Relationship Id="rId21" Type="http://schemas.openxmlformats.org/officeDocument/2006/relationships/font" Target="fonts/Nuni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219c1e32c1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219c1e32c1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19c1e32c1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219c1e32c1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219c1e32c1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219c1e32c1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219c1e32c1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219c1e32c1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19c1e32c1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19c1e32c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19c1e32c1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219c1e32c1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219c1e32c1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219c1e32c1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219c1e32c1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219c1e32c1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19c1e32c1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19c1e32c1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19c1e32c1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19c1e32c1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219c1e32c1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219c1e32c1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219c1e32c1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219c1e32c1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Investigate CPU Usage using Factorial Experiment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STA305 Final Project, L2021, W2022</a:t>
            </a:r>
            <a:endParaRPr/>
          </a:p>
        </p:txBody>
      </p:sp>
      <p:sp>
        <p:nvSpPr>
          <p:cNvPr id="130" name="Google Shape;130;p13"/>
          <p:cNvSpPr txBox="1"/>
          <p:nvPr>
            <p:ph idx="1" type="subTitle"/>
          </p:nvPr>
        </p:nvSpPr>
        <p:spPr>
          <a:xfrm>
            <a:off x="1891350" y="369690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Yuchen Zeng, 1006101825, Statistic Major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691125" y="2842100"/>
            <a:ext cx="8122200" cy="23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Only R, G, B have p-values &lt; 0.05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Reject null hypothesis that there is no effect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Main effect: the mean CPU usage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increases by 21.38% when we run the screen recorder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increases by 26.625% when we run the video game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increases by 10.625% when we browse 30 pages compared to browsing 10 pages.</a:t>
            </a:r>
            <a:endParaRPr sz="1600"/>
          </a:p>
        </p:txBody>
      </p:sp>
      <p:pic>
        <p:nvPicPr>
          <p:cNvPr id="199" name="Google Shape;1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87" y="557500"/>
            <a:ext cx="7462427" cy="228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691125" y="2842100"/>
            <a:ext cx="8122200" cy="23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95% Confidence interval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Interaction effects: include 0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(20.725, 32.525) for running the video game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(15.475, 27.275) for running the screen recorder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(4.725, 16.525) for browsing 30 pages compared to 10 pages.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CA" sz="1600"/>
              <a:t>Var(effect) =1.636 </a:t>
            </a:r>
            <a:endParaRPr sz="1600"/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787" y="557500"/>
            <a:ext cx="7462427" cy="228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4"/>
          <p:cNvPicPr preferRelativeResize="0"/>
          <p:nvPr/>
        </p:nvPicPr>
        <p:blipFill rotWithShape="1">
          <a:blip r:embed="rId3">
            <a:alphaModFix/>
          </a:blip>
          <a:srcRect b="7070" l="0" r="0" t="4769"/>
          <a:stretch/>
        </p:blipFill>
        <p:spPr>
          <a:xfrm>
            <a:off x="819150" y="304425"/>
            <a:ext cx="6965400" cy="453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title"/>
          </p:nvPr>
        </p:nvSpPr>
        <p:spPr>
          <a:xfrm>
            <a:off x="819150" y="845600"/>
            <a:ext cx="27873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Conclusion</a:t>
            </a:r>
            <a:endParaRPr/>
          </a:p>
        </p:txBody>
      </p:sp>
      <p:sp>
        <p:nvSpPr>
          <p:cNvPr id="219" name="Google Shape;219;p25"/>
          <p:cNvSpPr txBox="1"/>
          <p:nvPr>
            <p:ph idx="1" type="body"/>
          </p:nvPr>
        </p:nvSpPr>
        <p:spPr>
          <a:xfrm>
            <a:off x="467050" y="1952525"/>
            <a:ext cx="61056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5050" lvl="0" marL="457200" rtl="0" algn="l">
              <a:spcBef>
                <a:spcPts val="0"/>
              </a:spcBef>
              <a:spcAft>
                <a:spcPts val="0"/>
              </a:spcAft>
              <a:buSzPts val="1834"/>
              <a:buChar char="-"/>
            </a:pPr>
            <a:r>
              <a:rPr lang="en-CA" sz="1833"/>
              <a:t>Running the video game, running the screen recorder, and opening 30 pages compared to 10 pages increases CPU usage.</a:t>
            </a:r>
            <a:endParaRPr sz="1833"/>
          </a:p>
          <a:p>
            <a:pPr indent="-345050" lvl="0" marL="457200" rtl="0" algn="l">
              <a:spcBef>
                <a:spcPts val="0"/>
              </a:spcBef>
              <a:spcAft>
                <a:spcPts val="0"/>
              </a:spcAft>
              <a:buSzPts val="1834"/>
              <a:buChar char="-"/>
            </a:pPr>
            <a:r>
              <a:rPr lang="en-CA" sz="1833"/>
              <a:t>Video Game &gt; Screen Recorder &gt; </a:t>
            </a:r>
            <a:r>
              <a:rPr lang="en-CA" sz="1833"/>
              <a:t>Browsing</a:t>
            </a:r>
            <a:r>
              <a:rPr lang="en-CA" sz="1833"/>
              <a:t> pages</a:t>
            </a:r>
            <a:endParaRPr sz="1833"/>
          </a:p>
          <a:p>
            <a:pPr indent="-345050" lvl="0" marL="457200" rtl="0" algn="l">
              <a:spcBef>
                <a:spcPts val="0"/>
              </a:spcBef>
              <a:spcAft>
                <a:spcPts val="0"/>
              </a:spcAft>
              <a:buSzPts val="1834"/>
              <a:buChar char="-"/>
            </a:pPr>
            <a:r>
              <a:rPr lang="en-CA" sz="1833"/>
              <a:t>No interaction between effects</a:t>
            </a:r>
            <a:endParaRPr sz="1833"/>
          </a:p>
          <a:p>
            <a:pPr indent="-345050" lvl="0" marL="457200" rtl="0" algn="l">
              <a:spcBef>
                <a:spcPts val="0"/>
              </a:spcBef>
              <a:spcAft>
                <a:spcPts val="0"/>
              </a:spcAft>
              <a:buSzPts val="1834"/>
              <a:buChar char="-"/>
            </a:pPr>
            <a:r>
              <a:rPr lang="en-CA" sz="1833"/>
              <a:t>Safe to browse many pages</a:t>
            </a:r>
            <a:endParaRPr sz="1833"/>
          </a:p>
          <a:p>
            <a:pPr indent="-345050" lvl="0" marL="457200" rtl="0" algn="l">
              <a:spcBef>
                <a:spcPts val="0"/>
              </a:spcBef>
              <a:spcAft>
                <a:spcPts val="0"/>
              </a:spcAft>
              <a:buSzPts val="1834"/>
              <a:buChar char="-"/>
            </a:pPr>
            <a:r>
              <a:rPr lang="en-CA" sz="1833"/>
              <a:t>Avoid running multiple tasks when running the video game or the screen recorder</a:t>
            </a:r>
            <a:endParaRPr sz="1833"/>
          </a:p>
          <a:p>
            <a:pPr indent="0" lvl="0" marL="0" rtl="0" algn="l">
              <a:spcBef>
                <a:spcPts val="9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0375" y="308400"/>
            <a:ext cx="3083576" cy="180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5"/>
          <p:cNvPicPr preferRelativeResize="0"/>
          <p:nvPr/>
        </p:nvPicPr>
        <p:blipFill rotWithShape="1">
          <a:blip r:embed="rId4">
            <a:alphaModFix/>
          </a:blip>
          <a:srcRect b="0" l="0" r="0" t="7484"/>
          <a:stretch/>
        </p:blipFill>
        <p:spPr>
          <a:xfrm>
            <a:off x="6387613" y="3226575"/>
            <a:ext cx="1934588" cy="95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5"/>
          <p:cNvPicPr preferRelativeResize="0"/>
          <p:nvPr/>
        </p:nvPicPr>
        <p:blipFill rotWithShape="1">
          <a:blip r:embed="rId5">
            <a:alphaModFix/>
          </a:blip>
          <a:srcRect b="67239" l="0" r="0" t="0"/>
          <a:stretch/>
        </p:blipFill>
        <p:spPr>
          <a:xfrm>
            <a:off x="6832500" y="2689375"/>
            <a:ext cx="1044825" cy="5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5"/>
          <p:cNvPicPr preferRelativeResize="0"/>
          <p:nvPr/>
        </p:nvPicPr>
        <p:blipFill rotWithShape="1">
          <a:blip r:embed="rId5">
            <a:alphaModFix/>
          </a:blip>
          <a:srcRect b="0" l="0" r="0" t="47520"/>
          <a:stretch/>
        </p:blipFill>
        <p:spPr>
          <a:xfrm>
            <a:off x="6832500" y="3226575"/>
            <a:ext cx="1044825" cy="86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Introduction</a:t>
            </a:r>
            <a:endParaRPr/>
          </a:p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3225" y="1156775"/>
            <a:ext cx="4814625" cy="32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38" y="2058363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High CPU Usage</a:t>
            </a:r>
            <a:endParaRPr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250" y="1708526"/>
            <a:ext cx="5460399" cy="273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4675" y="640250"/>
            <a:ext cx="3240000" cy="226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Experimental Design</a:t>
            </a:r>
            <a:endParaRPr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819150" y="1479238"/>
            <a:ext cx="7505700" cy="27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700"/>
              <a:t>Major Usage: Browse online, play video games, or record my screen</a:t>
            </a:r>
            <a:endParaRPr sz="1700"/>
          </a:p>
          <a:p>
            <a:pPr indent="0" lvl="0" marL="0" rtl="0" algn="l">
              <a:spcBef>
                <a:spcPts val="9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325" y="1934150"/>
            <a:ext cx="6540251" cy="145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3975" y="3526925"/>
            <a:ext cx="2432375" cy="116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8"/>
          <p:cNvSpPr txBox="1"/>
          <p:nvPr/>
        </p:nvSpPr>
        <p:spPr>
          <a:xfrm>
            <a:off x="819150" y="3392975"/>
            <a:ext cx="2550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latin typeface="Calibri"/>
                <a:ea typeface="Calibri"/>
                <a:cs typeface="Calibri"/>
                <a:sym typeface="Calibri"/>
              </a:rPr>
              <a:t>y: CPU usage in percentage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latin typeface="Calibri"/>
                <a:ea typeface="Calibri"/>
                <a:cs typeface="Calibri"/>
                <a:sym typeface="Calibri"/>
              </a:rPr>
              <a:t>2 replicated runs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Record the data</a:t>
            </a:r>
            <a:endParaRPr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CA" sz="1700"/>
              <a:t>Azure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CA" sz="1700"/>
              <a:t>Different virtual computer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CA" sz="1700"/>
              <a:t>Wait for 15 minutes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CA" sz="1700"/>
              <a:t>16 observations</a:t>
            </a:r>
            <a:endParaRPr sz="1700"/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6200" y="917600"/>
            <a:ext cx="4940549" cy="380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Statistical Methods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819150" y="1451100"/>
            <a:ext cx="7505700" cy="3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CA" sz="1500"/>
              <a:t>Cube plot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CA" sz="1500"/>
              <a:t>Linear model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-CA" sz="1500"/>
              <a:t>Significant level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CA" sz="1500"/>
              <a:t>Hypothesis testing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CA" sz="1500"/>
              <a:t>Confidence interval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CA" sz="1500"/>
              <a:t>Main effect, interaction effect, variance of effect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CA" sz="1500"/>
              <a:t>Interaction plot, Half-normal plot</a:t>
            </a:r>
            <a:endParaRPr sz="1500"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5125" y="346775"/>
            <a:ext cx="2127825" cy="444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138" y="2049054"/>
            <a:ext cx="5718999" cy="117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91834" y="3123025"/>
            <a:ext cx="1041116" cy="3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Result</a:t>
            </a:r>
            <a:endParaRPr/>
          </a:p>
        </p:txBody>
      </p:sp>
      <p:sp>
        <p:nvSpPr>
          <p:cNvPr id="191" name="Google Shape;191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2175" y="1571700"/>
            <a:ext cx="4121348" cy="286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